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media1.gif" ContentType="video/unknow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-888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7427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5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4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81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5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91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94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162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906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82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48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24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68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665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20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8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1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3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9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8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85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03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41147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3633382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502325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world.com/article/166778/bizarre_bu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Testiranje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500"/>
              <a:t>[ od strane samog programera ]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Ipak postoje tehnike… (3)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Sledeće situacije nisu dobre: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925700" y="2101950"/>
            <a:ext cx="3501000" cy="235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Defined-Defined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Defined-Exited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Defined-Killed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Entered-Killed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773925" y="2101950"/>
            <a:ext cx="3501000" cy="235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Entered-Used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Killed-Killed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Killed-Used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Used-Defined</a:t>
            </a:r>
          </a:p>
          <a:p>
            <a:pPr lvl="0" rtl="0">
              <a:spcBef>
                <a:spcPts val="0"/>
              </a:spcBef>
              <a:buNone/>
            </a:pP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Ipak postoje tehnike… (4)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83333"/>
              <a:buFont typeface="Arial"/>
              <a:buChar char="➔"/>
            </a:pPr>
            <a:r>
              <a:rPr lang="en" sz="3600" dirty="0"/>
              <a:t>Defined-Defined </a:t>
            </a:r>
            <a:r>
              <a:rPr lang="en" dirty="0" smtClean="0"/>
              <a:t>– dva uzastopna definisanja</a:t>
            </a:r>
            <a:endParaRPr lang="en" dirty="0"/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sz="3600" dirty="0"/>
              <a:t>Defined-Exited </a:t>
            </a:r>
            <a:r>
              <a:rPr lang="en" dirty="0"/>
              <a:t>- definisana a neupotrebljena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sz="3600" dirty="0"/>
              <a:t>Defined-Killed </a:t>
            </a:r>
            <a:r>
              <a:rPr lang="en" dirty="0"/>
              <a:t>- definisana pa odmah poništena</a:t>
            </a:r>
          </a:p>
          <a:p>
            <a:pPr marL="457200" lvl="0" indent="-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sz="3600" dirty="0"/>
              <a:t>Killed-Killed </a:t>
            </a:r>
            <a:r>
              <a:rPr lang="en" dirty="0"/>
              <a:t>- dva puta poništena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Ipak postoje tehnike… (5)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C. Klase ekvivalencije grešaka 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D. Nagađanje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E</a:t>
            </a:r>
            <a:r>
              <a:rPr lang="en" dirty="0" smtClean="0"/>
              <a:t>. Ispitivanje granica </a:t>
            </a:r>
            <a:r>
              <a:rPr lang="en" dirty="0"/>
              <a:t>vrednosti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F. Klase loših podataka</a:t>
            </a:r>
          </a:p>
          <a:p>
            <a:pPr marL="13716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premalo/previše podataka</a:t>
            </a:r>
          </a:p>
          <a:p>
            <a:pPr marL="13716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pogrešnog tipa</a:t>
            </a:r>
          </a:p>
          <a:p>
            <a:pPr marL="13716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pogrešna </a:t>
            </a:r>
            <a:r>
              <a:rPr lang="en" dirty="0" smtClean="0"/>
              <a:t>veličina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Korisno - </a:t>
            </a:r>
            <a:r>
              <a:rPr lang="en-US" i="1" dirty="0"/>
              <a:t>convenient hand checks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buSzPct val="83333"/>
              <a:buFont typeface="Arial"/>
              <a:buChar char="➔"/>
            </a:pPr>
            <a:r>
              <a:rPr lang="sr-Latn-RS" sz="3600" dirty="0" smtClean="0"/>
              <a:t>N</a:t>
            </a:r>
            <a:r>
              <a:rPr lang="en" sz="3600" dirty="0" smtClean="0"/>
              <a:t>ije zgoreg pri</a:t>
            </a:r>
            <a:r>
              <a:rPr lang="sr-Latn-RS" sz="3600" dirty="0" smtClean="0"/>
              <a:t>štedeti na vremenu</a:t>
            </a:r>
            <a:endParaRPr lang="en" dirty="0"/>
          </a:p>
          <a:p>
            <a:r>
              <a:rPr lang="en-US" sz="2400" dirty="0" smtClean="0"/>
              <a:t>[$</a:t>
            </a:r>
            <a:r>
              <a:rPr lang="en-US" sz="2400" dirty="0"/>
              <a:t>20,000 </a:t>
            </a:r>
            <a:r>
              <a:rPr lang="en-US" sz="2400" dirty="0" smtClean="0"/>
              <a:t> I $90,783.82 </a:t>
            </a:r>
            <a:r>
              <a:rPr lang="en-US" sz="2400" dirty="0" err="1" smtClean="0"/>
              <a:t>su</a:t>
            </a:r>
            <a:r>
              <a:rPr lang="en-US" sz="2400" dirty="0" smtClean="0"/>
              <a:t> u </a:t>
            </a:r>
            <a:r>
              <a:rPr lang="en-US" sz="2400" dirty="0" err="1" smtClean="0"/>
              <a:t>istoj</a:t>
            </a:r>
            <a:r>
              <a:rPr lang="en-US" sz="2400" dirty="0" smtClean="0"/>
              <a:t> </a:t>
            </a:r>
            <a:r>
              <a:rPr lang="en-US" sz="2400" dirty="0" err="1" smtClean="0"/>
              <a:t>klasi</a:t>
            </a:r>
            <a:r>
              <a:rPr lang="en-US" sz="2400" dirty="0"/>
              <a:t>]</a:t>
            </a:r>
            <a:endParaRPr lang="sr-Latn-RS" sz="2400" dirty="0" smtClean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 smtClean="0"/>
              <a:t>	</a:t>
            </a:r>
          </a:p>
        </p:txBody>
      </p:sp>
      <p:pic>
        <p:nvPicPr>
          <p:cNvPr id="4" name="typ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4611" y="2752869"/>
            <a:ext cx="3121215" cy="18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120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Malo statistike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Da li su greške ravnomerno distribuirane po kodu?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80% grešaka u 20% klasa i rutina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85% grešaka se može ispraviti samo korekcijom jedne rutine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95% prouzrokovano od strane programera, 2% od strane sistemskog software-a, 2% ostali alati i 1% hardware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36% greške u kucanju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Malo statistike (2)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85% grešaka se rešava za manje od nekliko sati</a:t>
            </a:r>
          </a:p>
          <a:p>
            <a:pPr marL="9144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15% od nekoliko sati do nekoliko dana</a:t>
            </a:r>
          </a:p>
          <a:p>
            <a:pPr marL="9144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1% više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Malo statistike (3)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25" y="1218800"/>
            <a:ext cx="5216974" cy="3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Čuvajte se testova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Problem često “čuči” baš tu (pisani u letu)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Dobra praksa:</a:t>
            </a:r>
          </a:p>
          <a:p>
            <a:pPr marL="1828800" lvl="3" indent="-342900" rtl="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○"/>
            </a:pPr>
            <a:r>
              <a:rPr lang="en"/>
              <a:t>Pisati ih jednako pažljivo</a:t>
            </a:r>
          </a:p>
          <a:p>
            <a:pPr marL="1828800" lvl="3" indent="-342900" rtl="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○"/>
            </a:pPr>
            <a:r>
              <a:rPr lang="en"/>
              <a:t>Planirati testove kad i ostale komponente</a:t>
            </a:r>
          </a:p>
          <a:p>
            <a:pPr marL="1828800" lvl="3" indent="-342900" rtl="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○"/>
            </a:pPr>
            <a:r>
              <a:rPr lang="en"/>
              <a:t>Ponavljanje starih testova</a:t>
            </a:r>
          </a:p>
          <a:p>
            <a:pPr marL="1828800" lvl="3" indent="-342900" rtl="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○"/>
            </a:pPr>
            <a:r>
              <a:rPr lang="en"/>
              <a:t>Nadograđivanje starih testova</a:t>
            </a:r>
          </a:p>
          <a:p>
            <a:pPr marL="1828800" lvl="3" indent="-34290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○"/>
            </a:pPr>
            <a:r>
              <a:rPr lang="en"/>
              <a:t>Zgodni za “hand-checks”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Checklist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se svaki zahtev vezan za klasu ili rutinu testira?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se svaki element dizajna vezan za klasu ili rutinu testira?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je svaka linija koda testirana makar jednom? Da li je to baš najmanji broj testova neophodnih za testiranje tog koda?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Checklist (2)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su sve “putanje” kroz kod ispitane makar jednom?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su uklonjeni svi pogrešni parovi stanja i rutina?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su uzete u obzir sve najčešće greške zasnovane na ranijim iskustvima?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su sve vrednosti u svojim okvirima?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Sadržaj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Uvodna reč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Uticaj testiranja na kvalitet software-a 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Najbolji pristupi testiranju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“Vreća trikova”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Tipične greške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Zaključak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Checklist (3)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je ispitano ponašanje programa kada su vrednosti iskočile iz svojih granica?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su testovima obuhvaćeni slučajevi kad je unet pogrešan tip podataka (npr, negativan broj zaposlenih)? 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/>
              <a:t>Da li je ispitana usaglašenost sa starim verzijama OS-a, odnosno sa interfejsima sa starijom verzijom?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6000"/>
          </a:schemeClr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25742"/>
            <a:ext cx="1714500" cy="1524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23" y="-404246"/>
            <a:ext cx="3161752" cy="19192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91" y="125742"/>
            <a:ext cx="1279431" cy="150226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49" y="590486"/>
            <a:ext cx="2260023" cy="16573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3241611"/>
            <a:ext cx="2477861" cy="165190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22" y="1401076"/>
            <a:ext cx="1885949" cy="141446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83" y="2815538"/>
            <a:ext cx="2568589" cy="182369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99" y="3137741"/>
            <a:ext cx="2218404" cy="16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74685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Hvala na pažnji	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Literatura: </a:t>
            </a:r>
            <a:endParaRPr lang="en" dirty="0" smtClean="0"/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" dirty="0" smtClean="0"/>
              <a:t>Code </a:t>
            </a:r>
            <a:r>
              <a:rPr lang="en" dirty="0"/>
              <a:t>Complete, Developer Testing (22</a:t>
            </a:r>
            <a:r>
              <a:rPr lang="en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>
                <a:hlinkClick r:id="rId3"/>
              </a:rPr>
              <a:t>http://</a:t>
            </a:r>
            <a:r>
              <a:rPr lang="sr-Latn-RS" dirty="0" smtClean="0">
                <a:hlinkClick r:id="rId3"/>
              </a:rPr>
              <a:t>www.pcworld.com/article/166778/bizarre_bugs.html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http://listverse.com/2012/12/24/10-seriously-epic-computer-software-bugs/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AutoNum type="arabicPeriod"/>
            </a:pPr>
            <a:r>
              <a:rPr lang="en"/>
              <a:t>Reč - dve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063378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Uloga u poboljšanju kvaliteta software-a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Šta se tačno testira? </a:t>
            </a:r>
            <a:endParaRPr lang="en" dirty="0" smtClean="0"/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>
                <a:solidFill>
                  <a:srgbClr val="660000"/>
                </a:solidFill>
              </a:rPr>
              <a:t>Unit testing</a:t>
            </a:r>
            <a:r>
              <a:rPr lang="en" dirty="0"/>
              <a:t> - </a:t>
            </a:r>
            <a:r>
              <a:rPr lang="en" sz="1800" dirty="0"/>
              <a:t>klase, rutine, manje izolovane celine</a:t>
            </a:r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>
                <a:solidFill>
                  <a:srgbClr val="660000"/>
                </a:solidFill>
              </a:rPr>
              <a:t>Component testing</a:t>
            </a:r>
            <a:r>
              <a:rPr lang="en" dirty="0"/>
              <a:t> - </a:t>
            </a:r>
            <a:r>
              <a:rPr lang="en" sz="1800" dirty="0"/>
              <a:t>nešto veće izolovane celine</a:t>
            </a:r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>
                <a:solidFill>
                  <a:srgbClr val="660000"/>
                </a:solidFill>
              </a:rPr>
              <a:t>Integration testing</a:t>
            </a:r>
            <a:r>
              <a:rPr lang="en" dirty="0"/>
              <a:t> - </a:t>
            </a:r>
            <a:r>
              <a:rPr lang="en" sz="1800" dirty="0"/>
              <a:t>dve ili više klasa, paketa, komponenti, podsistema</a:t>
            </a:r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/>
              <a:t>Regression testing - </a:t>
            </a:r>
            <a:r>
              <a:rPr lang="en" sz="1800" dirty="0"/>
              <a:t>ponavljanje “starih” testova</a:t>
            </a:r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/>
              <a:t>System testing - </a:t>
            </a:r>
            <a:r>
              <a:rPr lang="en" sz="1800" dirty="0"/>
              <a:t>finalna testiranja; performanse, bezbednost</a:t>
            </a:r>
          </a:p>
          <a:p>
            <a:pPr marL="914400" lvl="1" indent="-381000">
              <a:buSzPct val="80000"/>
              <a:buFont typeface="Arial"/>
              <a:buChar char="◆"/>
            </a:pPr>
            <a:r>
              <a:rPr lang="en" dirty="0"/>
              <a:t>Ostali - </a:t>
            </a:r>
            <a:r>
              <a:rPr lang="en" sz="1800" dirty="0"/>
              <a:t>beta -</a:t>
            </a:r>
            <a:r>
              <a:rPr lang="en" dirty="0"/>
              <a:t> </a:t>
            </a:r>
            <a:r>
              <a:rPr lang="en" sz="1800" dirty="0"/>
              <a:t>testovi, testovi performansi i konfiguracije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 smtClean="0"/>
              <a:t>TESTIRANJE != DEBAGOVANJE</a:t>
            </a: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l="23232" r="24781"/>
          <a:stretch/>
        </p:blipFill>
        <p:spPr>
          <a:xfrm>
            <a:off x="7229275" y="1754200"/>
            <a:ext cx="1158250" cy="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2. Zašto programeri ne vole da testiraju?</a:t>
            </a:r>
            <a:r>
              <a:rPr lang="en"/>
              <a:t> 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Lov na svoju grešku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Nema mu kraja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Ne poboljšava kod ( problem loše dijete 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 dirty="0"/>
              <a:t>Šta želiš to i </a:t>
            </a:r>
            <a:r>
              <a:rPr lang="en" dirty="0" smtClean="0"/>
              <a:t>dobiješ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sr-Latn-RS" dirty="0" smtClean="0"/>
              <a:t>Šta sa rezultatima?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3. FAQ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UcPeriod"/>
            </a:pPr>
            <a:r>
              <a:rPr lang="en"/>
              <a:t>Pre ili posle?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uvek može posle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isto utrošeno vreme za pisanje testova, ali ne i za detekciju greške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programiranje “s predumišljajem” 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FAQ (2)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B. Optimista je neobavešteni pesimista?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AutoNum type="alphaLcPeriod"/>
            </a:pPr>
            <a:r>
              <a:rPr lang="en"/>
              <a:t>Programeri misle da su pokrili 95% slučajeva, a realno je ~ 50 - 60%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C. Nisu čista posla</a:t>
            </a:r>
          </a:p>
          <a:p>
            <a:pPr marL="9144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400"/>
              <a:t>p : č = 5 : 1, a ne obrnuto!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4. Savršenstvo je ideal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Nije moguće utvrditi da je kod savršeno ispravan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Primer: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98" y="2881473"/>
            <a:ext cx="2168249" cy="9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375" y="2977275"/>
            <a:ext cx="295275" cy="1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375" y="3174025"/>
            <a:ext cx="295275" cy="1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375" y="3370775"/>
            <a:ext cx="295275" cy="12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825" y="4239975"/>
            <a:ext cx="21145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3423" y="2256662"/>
            <a:ext cx="3203524" cy="21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Ipak postoje tehnike...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lphaUcPeriod"/>
            </a:pPr>
            <a:r>
              <a:rPr lang="en" dirty="0"/>
              <a:t>Testovi u odnosu na strukturu koda </a:t>
            </a:r>
            <a:br>
              <a:rPr lang="en" dirty="0"/>
            </a:br>
            <a:r>
              <a:rPr lang="en" sz="1600" dirty="0"/>
              <a:t>[ od tačke A do tačke B na sve moguće </a:t>
            </a:r>
            <a:r>
              <a:rPr lang="en" sz="1600" dirty="0" smtClean="0"/>
              <a:t>načine &amp;&amp; minimalan broj prolazaka ]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600" smtClean="0"/>
              <a:t>- kompletan</a:t>
            </a:r>
            <a:r>
              <a:rPr lang="en" sz="1600" dirty="0" smtClean="0"/>
              <a:t>?</a:t>
            </a:r>
            <a:endParaRPr lang="en" sz="4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75" y="2150650"/>
            <a:ext cx="4077175" cy="28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Ipak postoje tehnike… (2)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B. Testovi u odnosu na vrednosti promenljivih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Promenljive se mogu naći u 3 stanja:</a:t>
            </a:r>
          </a:p>
          <a:p>
            <a:pPr marL="13716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Definisane [ defined ]</a:t>
            </a:r>
          </a:p>
          <a:p>
            <a:pPr marL="13716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Upotrebljene [ used ]</a:t>
            </a:r>
          </a:p>
          <a:p>
            <a:pPr marL="13716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Mrtve [ killed ]</a:t>
            </a:r>
          </a:p>
          <a:p>
            <a:pPr marL="9144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➔"/>
            </a:pPr>
            <a:r>
              <a:rPr lang="en"/>
              <a:t>Rutine u odnosu na promenljive:</a:t>
            </a:r>
          </a:p>
          <a:p>
            <a:pPr marL="13716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Započete [ entered ] </a:t>
            </a:r>
          </a:p>
          <a:p>
            <a:pPr marL="1371600" lvl="1" indent="-3810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◆"/>
            </a:pPr>
            <a:r>
              <a:rPr lang="en"/>
              <a:t>Završene [ exited ]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681</Words>
  <Application>Microsoft Office PowerPoint</Application>
  <PresentationFormat>On-screen Show (16:9)</PresentationFormat>
  <Paragraphs>117</Paragraphs>
  <Slides>22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swiss</vt:lpstr>
      <vt:lpstr>Testiranje</vt:lpstr>
      <vt:lpstr>Sadržaj</vt:lpstr>
      <vt:lpstr>Reč - dve</vt:lpstr>
      <vt:lpstr>2. Zašto programeri ne vole da testiraju? </vt:lpstr>
      <vt:lpstr>3. FAQ</vt:lpstr>
      <vt:lpstr>FAQ (2)</vt:lpstr>
      <vt:lpstr>4. Savršenstvo je ideal</vt:lpstr>
      <vt:lpstr>Ipak postoje tehnike...</vt:lpstr>
      <vt:lpstr>Ipak postoje tehnike… (2)</vt:lpstr>
      <vt:lpstr>Ipak postoje tehnike… (3)</vt:lpstr>
      <vt:lpstr>Ipak postoje tehnike… (4)</vt:lpstr>
      <vt:lpstr>Ipak postoje tehnike… (5)</vt:lpstr>
      <vt:lpstr>Korisno - convenient hand checks</vt:lpstr>
      <vt:lpstr>Malo statistike</vt:lpstr>
      <vt:lpstr>Malo statistike (2)</vt:lpstr>
      <vt:lpstr>Malo statistike (3)</vt:lpstr>
      <vt:lpstr>Čuvajte se testova</vt:lpstr>
      <vt:lpstr>Checklist</vt:lpstr>
      <vt:lpstr>Checklist (2)</vt:lpstr>
      <vt:lpstr>Checklist (3)</vt:lpstr>
      <vt:lpstr>PowerPoint Presentation</vt:lpstr>
      <vt:lpstr>Hvala na pažnji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Testiranje</dc:title>
  <dc:creator>Vladimir Filipovic</dc:creator>
  <cp:lastModifiedBy>Vladimir Filipovic</cp:lastModifiedBy>
  <cp:revision>19</cp:revision>
  <dcterms:modified xsi:type="dcterms:W3CDTF">2015-02-22T11:34:52Z</dcterms:modified>
</cp:coreProperties>
</file>